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57" r:id="rId3"/>
    <p:sldId id="264" r:id="rId4"/>
    <p:sldId id="259" r:id="rId5"/>
    <p:sldId id="267" r:id="rId6"/>
    <p:sldId id="273" r:id="rId7"/>
    <p:sldId id="263" r:id="rId8"/>
    <p:sldId id="260" r:id="rId9"/>
    <p:sldId id="269" r:id="rId10"/>
    <p:sldId id="271" r:id="rId11"/>
    <p:sldId id="270" r:id="rId12"/>
    <p:sldId id="261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234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689423-8CF0-44F4-B321-E6B902700D1C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D022A7-3DBA-4DF5-BAD5-FF6E0E278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E0CCD-CD18-42B9-B9A4-6D5FB9FD50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A3484B-C442-4C87-9BB0-81474E41FEDD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778181-361D-44E0-A1FE-4F7B459F6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08E3-DADB-46D3-B52C-184A9D93C0A3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1914-C4B2-4D7F-A8AE-A17469DD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DBF8-0C62-4347-A5F1-BE284D66277E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BCB5-AEB6-4678-9275-338DA503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8843-1B39-4B95-BD30-17C83BABCA81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7F1E-2A61-4D18-B207-4B8EE910B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38CD1-784E-4AB0-A755-3DE7131AFE4B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83B584-27C0-4BF9-B566-36A0B4DE3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D95B-D7C1-40E6-9957-2DC1B0DE9EF5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CC88-9485-4DD5-A733-F5224DBC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3BA1CC-06C4-4AFD-99F0-D70A83A9AB84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DAB9F-41B0-4C93-BFF7-66D672955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8F87-6B19-464B-B39C-990E4B532685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6FD45-91BB-4559-87DF-DFA50F44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196B86-EB90-4A3B-AC0E-1993741EB259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D1BDE-F40C-4C84-A567-598BC04B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A9A239-30A5-46EF-A255-AEB3608CB5AF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E653E-FD2F-4E87-A54A-BF5F89388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4B6FDE-72CC-4542-961A-C4B8C84BAD58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E95DD5-9E8F-493A-89CD-A36BE231D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76CABB4-4AFB-4E2D-9068-0AB141A71A1B}" type="datetimeFigureOut">
              <a:rPr lang="en-US"/>
              <a:pPr>
                <a:defRPr/>
              </a:pPr>
              <a:t>3/19/2013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A58CC4C-4F88-4588-89AC-B0124EDE7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2" r:id="rId4"/>
    <p:sldLayoutId id="2147483866" r:id="rId5"/>
    <p:sldLayoutId id="2147483861" r:id="rId6"/>
    <p:sldLayoutId id="2147483867" r:id="rId7"/>
    <p:sldLayoutId id="2147483868" r:id="rId8"/>
    <p:sldLayoutId id="2147483869" r:id="rId9"/>
    <p:sldLayoutId id="2147483860" r:id="rId10"/>
    <p:sldLayoutId id="21474838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ang.li@yal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is2.sinica.edu.tw/pla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33400"/>
            <a:ext cx="7254875" cy="2309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Selected Resources for the Study &amp; Research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on Local Gazetteers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191000"/>
            <a:ext cx="6400800" cy="1752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/>
              <a:t>Tang Li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Public Services Librarian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East Asia Library, Yale University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March 19</a:t>
            </a:r>
            <a:r>
              <a:rPr lang="en-US" sz="2000" smtClean="0"/>
              <a:t>, 2013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Full-Text Databases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01763" y="1447800"/>
            <a:ext cx="7561262" cy="4343400"/>
          </a:xfrm>
        </p:spPr>
        <p:txBody>
          <a:bodyPr/>
          <a:lstStyle/>
          <a:p>
            <a:r>
              <a:rPr lang="zh-CN" altLang="en-US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中国新方志数据库（万方）</a:t>
            </a:r>
            <a:endParaRPr lang="en-US" altLang="zh-CN" sz="240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smtClean="0">
              <a:latin typeface="Arial Unicode MS" pitchFamily="34" charset="-122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smtClean="0">
              <a:latin typeface="Arial Unicode MS" pitchFamily="34" charset="-122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4579" name="Picture 3" descr="新方志-万方数据知识服务平台 - Mozilla Firefox"/>
          <p:cNvPicPr>
            <a:picLocks noChangeAspect="1"/>
          </p:cNvPicPr>
          <p:nvPr/>
        </p:nvPicPr>
        <p:blipFill>
          <a:blip r:embed="rId2"/>
          <a:srcRect t="8322" r="1263" b="1823"/>
          <a:stretch>
            <a:fillRect/>
          </a:stretch>
        </p:blipFill>
        <p:spPr bwMode="auto">
          <a:xfrm>
            <a:off x="1066800" y="2133600"/>
            <a:ext cx="7939088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Full-Text Databases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562850" cy="4343400"/>
          </a:xfrm>
        </p:spPr>
        <p:txBody>
          <a:bodyPr/>
          <a:lstStyle/>
          <a:p>
            <a:r>
              <a:rPr lang="zh-CN" altLang="en-US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四库全书电子版 （</a:t>
            </a:r>
            <a:r>
              <a:rPr lang="en-US" altLang="zh-CN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East View) </a:t>
            </a:r>
          </a:p>
          <a:p>
            <a:endParaRPr lang="en-US" altLang="zh-CN" sz="240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smtClean="0">
              <a:latin typeface="Arial Unicode MS" pitchFamily="34" charset="-122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smtClean="0">
              <a:latin typeface="Arial Unicode MS" pitchFamily="34" charset="-122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5603" name="Picture 3" descr="Search (130132179177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72358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Full-Text Databases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284288" y="1371600"/>
            <a:ext cx="7497762" cy="4800600"/>
          </a:xfrm>
        </p:spPr>
        <p:txBody>
          <a:bodyPr/>
          <a:lstStyle/>
          <a:p>
            <a:pPr marL="80963" indent="0">
              <a:buFont typeface="Wingdings 2" pitchFamily="18" charset="2"/>
              <a:buNone/>
            </a:pPr>
            <a:r>
              <a:rPr lang="zh-CN" altLang="en-US" sz="240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中国地方志 </a:t>
            </a:r>
            <a:r>
              <a:rPr lang="en-US" sz="2400" smtClean="0"/>
              <a:t>http://www.difangzhi.cn/</a:t>
            </a:r>
          </a:p>
          <a:p>
            <a:pPr marL="80963" indent="0">
              <a:buFont typeface="Wingdings 2" pitchFamily="18" charset="2"/>
              <a:buNone/>
            </a:pPr>
            <a:endParaRPr lang="en-US" altLang="zh-CN" sz="240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6627" name="Picture 7" descr="中国地方志 - Mozilla Firefox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1828800"/>
            <a:ext cx="66548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743200" y="6248400"/>
            <a:ext cx="36576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algn="ctr">
              <a:buFont typeface="Wingdings 2" pitchFamily="18" charset="2"/>
              <a:buNone/>
            </a:pPr>
            <a:r>
              <a:rPr lang="en-US" sz="6000" smtClean="0"/>
              <a:t>Thank you!</a:t>
            </a:r>
          </a:p>
          <a:p>
            <a:pPr marL="80963" indent="0" algn="ctr">
              <a:buFont typeface="Wingdings 2" pitchFamily="18" charset="2"/>
              <a:buNone/>
            </a:pPr>
            <a:endParaRPr lang="en-US" smtClean="0"/>
          </a:p>
          <a:p>
            <a:pPr marL="80963" indent="0" algn="ctr">
              <a:buFont typeface="Wingdings 2" pitchFamily="18" charset="2"/>
              <a:buNone/>
            </a:pPr>
            <a:r>
              <a:rPr lang="en-US" smtClean="0"/>
              <a:t>Email: </a:t>
            </a:r>
            <a:r>
              <a:rPr lang="en-US" smtClean="0">
                <a:hlinkClick r:id="rId2"/>
              </a:rPr>
              <a:t>tang.li@yale.edu</a:t>
            </a:r>
            <a:r>
              <a:rPr lang="en-US" smtClean="0"/>
              <a:t> </a:t>
            </a:r>
          </a:p>
          <a:p>
            <a:pPr marL="80963" indent="0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Union Catalogues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497763" cy="5334000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Print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1000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</a:t>
            </a:r>
            <a:r>
              <a:rPr lang="zh-TW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國地方志聯合目</a:t>
            </a:r>
            <a:r>
              <a:rPr lang="zh-TW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錄</a:t>
            </a:r>
            <a:r>
              <a:rPr lang="en-US" altLang="zh-TW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北</a:t>
            </a:r>
            <a:r>
              <a:rPr lang="zh-TW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京 </a:t>
            </a:r>
            <a:r>
              <a:rPr lang="en-US" altLang="zh-TW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中華書</a:t>
            </a:r>
            <a:r>
              <a:rPr lang="zh-TW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局</a:t>
            </a:r>
            <a:r>
              <a:rPr lang="en-US" altLang="zh-TW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1985</a:t>
            </a:r>
            <a:r>
              <a:rPr lang="en-US" altLang="zh-TW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</a:t>
            </a:r>
            <a:r>
              <a:rPr lang="zh-TW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華民國臺灣地區公藏方志目</a:t>
            </a:r>
            <a:r>
              <a:rPr lang="zh-TW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錄</a:t>
            </a:r>
            <a:r>
              <a:rPr lang="en-US" altLang="zh-TW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臺北市 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漢學硏究資料及服務中心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TW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1985.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中国新编地方志目录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北京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方志出版社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1999.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zh-TW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Online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1100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中</a:t>
            </a:r>
            <a:r>
              <a:rPr lang="ja-JP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國大陸各省地方志書目查詢系</a:t>
            </a:r>
            <a:r>
              <a:rPr lang="ja-JP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統</a:t>
            </a:r>
            <a:endParaRPr lang="en-US" sz="2800" dirty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2">
                    <a:satMod val="13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http://gis2.sinica.edu.tw/place/</a:t>
            </a:r>
            <a:r>
              <a:rPr lang="en-US" altLang="ja-JP" sz="2400" dirty="0">
                <a:solidFill>
                  <a:schemeClr val="tx2">
                    <a:satMod val="13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altLang="ja-JP" sz="2400" dirty="0">
                <a:solidFill>
                  <a:schemeClr val="tx2">
                    <a:satMod val="13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Content Placeholder 5" descr="中國大陸地方志書目查詢系統 - Mozilla Firefox"/>
          <p:cNvPicPr>
            <a:picLocks noGrp="1" noChangeAspect="1"/>
          </p:cNvPicPr>
          <p:nvPr>
            <p:ph idx="1"/>
          </p:nvPr>
        </p:nvPicPr>
        <p:blipFill>
          <a:blip r:embed="rId3"/>
          <a:srcRect l="-2"/>
          <a:stretch>
            <a:fillRect/>
          </a:stretch>
        </p:blipFill>
        <p:spPr>
          <a:xfrm>
            <a:off x="76200" y="990600"/>
            <a:ext cx="8977313" cy="4919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Dictionaries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Gazetteers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中國地方志辭典</a:t>
            </a:r>
            <a:r>
              <a:rPr lang="en-US" altLang="zh-TW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altLang="zh-TW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合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肥市 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黄山书社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1986.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中国方志大辞典</a:t>
            </a:r>
            <a:r>
              <a:rPr lang="en-US" altLang="zh-CN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altLang="zh-C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CN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杭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州 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浙江人民出版社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1988.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中国方志通鉴</a:t>
            </a:r>
            <a:r>
              <a:rPr lang="en-US" altLang="zh-CN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北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京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方志出版社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2010.   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en-US" altLang="zh-C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Names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中国历史地名大辞典</a:t>
            </a:r>
            <a:r>
              <a:rPr lang="en-US" altLang="zh-CN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北京 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中国社会科学出版社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2005.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中国古今地名大词典</a:t>
            </a:r>
            <a:r>
              <a:rPr lang="en-US" altLang="zh-CN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上海 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上海辞书出版社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C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2005.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中国古今地名对照表</a:t>
            </a:r>
            <a:r>
              <a:rPr lang="en-US" altLang="zh-CN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</a:t>
            </a: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上海 </a:t>
            </a:r>
            <a:r>
              <a:rPr lang="en-US" altLang="zh-C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上海辞书出版社</a:t>
            </a:r>
            <a:r>
              <a:rPr lang="en-US" altLang="zh-C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2010.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中华人民共和国地名大词典</a:t>
            </a:r>
            <a:r>
              <a:rPr lang="en-US" altLang="zh-CN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北京 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商務印书馆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1998-2002.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CN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zh-TW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539496" indent="-457200" fontAlgn="auto">
              <a:spcAft>
                <a:spcPts val="0"/>
              </a:spcAft>
              <a:buFont typeface="Wingdings 2"/>
              <a:buAutoNum type="arabicParenR"/>
              <a:defRPr/>
            </a:pP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Annotated Catalogues &amp; Bibliographies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86650" cy="4572000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Old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1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ja-JP" alt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張國淦</a:t>
            </a:r>
            <a:r>
              <a:rPr lang="en-US" altLang="ja-JP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zh-TW" alt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中國古方志考</a:t>
            </a:r>
            <a:r>
              <a:rPr lang="en-US" altLang="zh-TW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zh-TW" alt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北京 </a:t>
            </a:r>
            <a:r>
              <a:rPr lang="en-US" altLang="zh-TW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zh-TW" alt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中華書局</a:t>
            </a:r>
            <a:r>
              <a:rPr lang="en-US" altLang="zh-TW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1962</a:t>
            </a:r>
            <a:r>
              <a:rPr lang="en-US" altLang="zh-TW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中国地方志详论丛书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长春市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吉林省地方志编纂委员会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吉林省图书馆学会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1988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Brook, Timothy. </a:t>
            </a:r>
            <a:r>
              <a:rPr lang="en-US" sz="20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Geographical Sources of Ming-Qing History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Ann Arbor : Center for Chinese Studies, University of Michigan, 1988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國地方志總目提要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台北市 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漢美圖書有限公司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1996</a:t>
            </a:r>
            <a:r>
              <a:rPr lang="en-US" altLang="zh-TW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sz="12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marL="539496" indent="-457200" fontAlgn="auto">
              <a:spcAft>
                <a:spcPts val="0"/>
              </a:spcAft>
              <a:buFont typeface="Wingdings 2"/>
              <a:buAutoNum type="arabicParenR"/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Annotated Catalogues &amp; Bibliographies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486650" cy="4572000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New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ja-JP" sz="1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中國地方志總目提要 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(1949-1999).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台北 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zh-TW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漢美圖書有限公司</a:t>
            </a:r>
            <a:r>
              <a:rPr lang="en-US" altLang="zh-TW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2002.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中國新方志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5000種書目提要 (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上海通志館藏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上海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上海辭書出版社</a:t>
            </a: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2004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zh-CN" alt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</a:t>
            </a:r>
            <a:r>
              <a:rPr lang="zh-CN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国新编地方志总目提要</a:t>
            </a:r>
            <a:r>
              <a:rPr lang="en-US" altLang="zh-C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ja-JP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北京市 </a:t>
            </a:r>
            <a:r>
              <a:rPr lang="en-US" altLang="ja-JP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ja-JP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方志出版社</a:t>
            </a:r>
            <a:r>
              <a:rPr lang="en-US" altLang="ja-JP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2006.</a:t>
            </a:r>
            <a:endParaRPr lang="en-US" sz="20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marL="539496" indent="-457200" fontAlgn="auto">
              <a:spcAft>
                <a:spcPts val="0"/>
              </a:spcAft>
              <a:buFont typeface="Wingdings 2"/>
              <a:buAutoNum type="arabicParenR"/>
              <a:defRPr/>
            </a:pP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Research Guides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Zurndorfer</a:t>
            </a:r>
            <a:r>
              <a:rPr lang="en-US" sz="24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Harriet T. . </a:t>
            </a:r>
            <a:r>
              <a:rPr lang="en-US" sz="24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China Bibliography : A Research Guide to Reference Works about China Past and Present.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Leiden ; New York : E.J. Brill, 1995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000" i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Wilkinson, </a:t>
            </a:r>
            <a:r>
              <a:rPr lang="en-US" sz="24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Endymion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24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Chinese History </a:t>
            </a:r>
            <a:r>
              <a:rPr lang="en-US" sz="24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24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Manual.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Cambridge, 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 :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Published by the Harvard University Asia Center for the Harvard-</a:t>
            </a:r>
            <a:r>
              <a:rPr lang="en-US" sz="2000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Yenching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Institute,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2000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Wilkinson. </a:t>
            </a:r>
            <a:r>
              <a:rPr lang="en-US" sz="24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Chinese History : A </a:t>
            </a:r>
            <a:r>
              <a:rPr lang="en-US" sz="24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ew </a:t>
            </a:r>
            <a:r>
              <a:rPr lang="en-US" sz="2400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24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anual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Cambridge, MA : Harvard University Asia Center, 2012</a:t>
            </a:r>
            <a:r>
              <a:rPr lang="en-US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i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Reprint Series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7763" cy="4800600"/>
          </a:xfrm>
        </p:spPr>
        <p:txBody>
          <a:bodyPr>
            <a:noAutofit/>
          </a:bodyPr>
          <a:lstStyle/>
          <a:p>
            <a:pPr marL="0" lvl="1" indent="0" fontAlgn="auto">
              <a:spcAft>
                <a:spcPts val="0"/>
              </a:spcAft>
              <a:buFontTx/>
              <a:buNone/>
              <a:defRPr/>
            </a:pPr>
            <a:r>
              <a:rPr lang="en-US" altLang="zh-TW" sz="1800" dirty="0">
                <a:ea typeface="宋体" pitchFamily="2" charset="-122"/>
              </a:rPr>
              <a:t>Standard </a:t>
            </a: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zh-TW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中國方志叢</a:t>
            </a:r>
            <a:r>
              <a:rPr lang="zh-TW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書 </a:t>
            </a:r>
            <a:endParaRPr lang="en-US" altLang="zh-TW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lvl="2" indent="-3429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altLang="zh-TW" sz="1800" dirty="0">
                <a:ea typeface="宋体" pitchFamily="2" charset="-122"/>
              </a:rPr>
              <a:t>7 regions: </a:t>
            </a:r>
            <a:r>
              <a:rPr lang="en-US" altLang="zh-TW" sz="1800" dirty="0" smtClean="0">
                <a:ea typeface="宋体" pitchFamily="2" charset="-122"/>
              </a:rPr>
              <a:t> 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華</a:t>
            </a:r>
            <a:r>
              <a:rPr lang="zh-CN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中、華北、華南、西部、塞北、東北、台灣</a:t>
            </a:r>
            <a:endParaRPr lang="en-US" altLang="zh-TW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zh-CN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中國地方志集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成</a:t>
            </a:r>
            <a:endParaRPr lang="en-US" altLang="zh-C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fontAlgn="auto">
              <a:spcAft>
                <a:spcPts val="0"/>
              </a:spcAft>
              <a:buFontTx/>
              <a:buNone/>
              <a:defRPr/>
            </a:pPr>
            <a:endParaRPr lang="en-US" altLang="zh-CN" sz="1100" dirty="0">
              <a:ea typeface="宋体" pitchFamily="2" charset="-122"/>
            </a:endParaRPr>
          </a:p>
          <a:p>
            <a:pPr marL="0" lvl="1" indent="0" fontAlgn="auto">
              <a:spcAft>
                <a:spcPts val="0"/>
              </a:spcAft>
              <a:buFontTx/>
              <a:buNone/>
              <a:defRPr/>
            </a:pPr>
            <a:r>
              <a:rPr lang="en-US" altLang="zh-CN" sz="1800" dirty="0">
                <a:ea typeface="宋体" pitchFamily="2" charset="-122"/>
              </a:rPr>
              <a:t>Rare </a:t>
            </a: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zh-TW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宋元方志叢</a:t>
            </a:r>
            <a:r>
              <a:rPr lang="zh-TW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刊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宋元珍稀地方志叢刊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zh-CN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著名图书馆藏稀见方志丛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刊 </a:t>
            </a:r>
            <a:r>
              <a:rPr lang="en-US" altLang="zh-C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復</a:t>
            </a:r>
            <a:r>
              <a:rPr lang="zh-CN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旦大學圖書館藏稀見方志叢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刊</a:t>
            </a:r>
            <a:r>
              <a:rPr lang="en-US" altLang="zh-CN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zh-TW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上</a:t>
            </a:r>
            <a:r>
              <a:rPr lang="zh-TW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海圖書館藏稀見方志叢</a:t>
            </a:r>
            <a:r>
              <a:rPr lang="zh-TW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刊</a:t>
            </a:r>
            <a:r>
              <a:rPr lang="en-US" altLang="zh-TW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etc.) </a:t>
            </a:r>
            <a:endParaRPr lang="en-US" altLang="zh-CN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fontAlgn="auto">
              <a:spcAft>
                <a:spcPts val="0"/>
              </a:spcAft>
              <a:buFontTx/>
              <a:buNone/>
              <a:defRPr/>
            </a:pPr>
            <a:endParaRPr lang="en-US" altLang="zh-TW" sz="1100" dirty="0">
              <a:ea typeface="宋体" pitchFamily="2" charset="-122"/>
            </a:endParaRPr>
          </a:p>
          <a:p>
            <a:pPr marL="0" lvl="1" indent="0" fontAlgn="auto">
              <a:spcAft>
                <a:spcPts val="0"/>
              </a:spcAft>
              <a:buFontTx/>
              <a:buNone/>
              <a:defRPr/>
            </a:pPr>
            <a:r>
              <a:rPr lang="en-US" altLang="zh-TW" sz="1800" dirty="0">
                <a:ea typeface="宋体" pitchFamily="2" charset="-122"/>
              </a:rPr>
              <a:t>Special </a:t>
            </a:r>
            <a:endParaRPr lang="en-US" altLang="zh-TW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zh-CN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中華山水志叢</a:t>
            </a: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刊 </a:t>
            </a:r>
            <a:endParaRPr lang="en-US" altLang="zh-CN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zh-CN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</a:t>
            </a:r>
            <a:r>
              <a:rPr lang="zh-CN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國佛寺史志彙刊</a:t>
            </a:r>
            <a:endParaRPr lang="en-US" altLang="zh-CN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zh-CN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中国佛寺志叢刊</a:t>
            </a:r>
            <a:endParaRPr lang="en-US" altLang="zh-CN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Full-Text Databases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250950" y="1447800"/>
            <a:ext cx="7561263" cy="4343400"/>
          </a:xfrm>
        </p:spPr>
        <p:txBody>
          <a:bodyPr/>
          <a:lstStyle/>
          <a:p>
            <a:r>
              <a:rPr lang="ja-JP" altLang="en-US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中國方志庫 </a:t>
            </a:r>
            <a:r>
              <a:rPr lang="zh-CN" altLang="en-US" sz="240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（爱如生）</a:t>
            </a:r>
            <a:endParaRPr lang="en-US" altLang="zh-CN" sz="240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smtClean="0">
              <a:latin typeface="Arial Unicode MS" pitchFamily="34" charset="-122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smtClean="0">
              <a:latin typeface="Arial Unicode MS" pitchFamily="34" charset="-122"/>
              <a:ea typeface="Arial Unicode MS" pitchFamily="34" charset="-122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 t="21378" r="2702" b="8479"/>
          <a:stretch>
            <a:fillRect/>
          </a:stretch>
        </p:blipFill>
        <p:spPr bwMode="auto">
          <a:xfrm>
            <a:off x="1055688" y="2214563"/>
            <a:ext cx="80676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551</Words>
  <Application>Microsoft Office PowerPoint</Application>
  <PresentationFormat>On-screen Show (4:3)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7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Gill Sans MT</vt:lpstr>
      <vt:lpstr>Arial</vt:lpstr>
      <vt:lpstr>Wingdings 2</vt:lpstr>
      <vt:lpstr>Verdana</vt:lpstr>
      <vt:lpstr>Calibri</vt:lpstr>
      <vt:lpstr>Arial Unicode MS</vt:lpstr>
      <vt:lpstr>Wingdings</vt:lpstr>
      <vt:lpstr>Times New Roman</vt:lpstr>
      <vt:lpstr>宋体</vt:lpstr>
      <vt:lpstr>Courier New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Selected Resources for the Study &amp; Research  on Local Gazetteers</vt:lpstr>
      <vt:lpstr>Union Catalogues</vt:lpstr>
      <vt:lpstr>http://gis2.sinica.edu.tw/place/  </vt:lpstr>
      <vt:lpstr>Dictionaries</vt:lpstr>
      <vt:lpstr>Annotated Catalogues &amp; Bibliographies</vt:lpstr>
      <vt:lpstr>Annotated Catalogues &amp; Bibliographies</vt:lpstr>
      <vt:lpstr>Research Guides</vt:lpstr>
      <vt:lpstr>Reprint Series</vt:lpstr>
      <vt:lpstr>Full-Text Databases</vt:lpstr>
      <vt:lpstr>Full-Text Databases</vt:lpstr>
      <vt:lpstr>Full-Text Databases</vt:lpstr>
      <vt:lpstr>Full-Text Databases</vt:lpstr>
      <vt:lpstr>幻灯片 13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Tools</dc:title>
  <dc:creator>Tang Li</dc:creator>
  <cp:lastModifiedBy>Xue Yan</cp:lastModifiedBy>
  <cp:revision>56</cp:revision>
  <dcterms:created xsi:type="dcterms:W3CDTF">2013-02-27T15:58:24Z</dcterms:created>
  <dcterms:modified xsi:type="dcterms:W3CDTF">2013-03-19T20:10:44Z</dcterms:modified>
</cp:coreProperties>
</file>